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3DB966-535F-4842-B105-208C8CE58E17}" type="datetimeFigureOut">
              <a:rPr lang="en-US" smtClean="0"/>
              <a:t>7/11/2025</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59143AFF-6A7F-4BD4-A1D5-BD8EFE036C81}" type="slidenum">
              <a:rPr lang="en-US" smtClean="0"/>
              <a:t>‹#›</a:t>
            </a:fld>
            <a:endParaRPr lang="en-US"/>
          </a:p>
        </p:txBody>
      </p:sp>
    </p:spTree>
    <p:extLst>
      <p:ext uri="{BB962C8B-B14F-4D97-AF65-F5344CB8AC3E}">
        <p14:creationId xmlns:p14="http://schemas.microsoft.com/office/powerpoint/2010/main" val="2704745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3DB966-535F-4842-B105-208C8CE58E17}" type="datetimeFigureOut">
              <a:rPr lang="en-US" smtClean="0"/>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143AFF-6A7F-4BD4-A1D5-BD8EFE036C81}" type="slidenum">
              <a:rPr lang="en-US" smtClean="0"/>
              <a:t>‹#›</a:t>
            </a:fld>
            <a:endParaRPr lang="en-US"/>
          </a:p>
        </p:txBody>
      </p:sp>
    </p:spTree>
    <p:extLst>
      <p:ext uri="{BB962C8B-B14F-4D97-AF65-F5344CB8AC3E}">
        <p14:creationId xmlns:p14="http://schemas.microsoft.com/office/powerpoint/2010/main" val="4245055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3DB966-535F-4842-B105-208C8CE58E17}"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43AFF-6A7F-4BD4-A1D5-BD8EFE036C81}" type="slidenum">
              <a:rPr lang="en-US" smtClean="0"/>
              <a:t>‹#›</a:t>
            </a:fld>
            <a:endParaRPr lang="en-US"/>
          </a:p>
        </p:txBody>
      </p:sp>
    </p:spTree>
    <p:extLst>
      <p:ext uri="{BB962C8B-B14F-4D97-AF65-F5344CB8AC3E}">
        <p14:creationId xmlns:p14="http://schemas.microsoft.com/office/powerpoint/2010/main" val="2153394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3DB966-535F-4842-B105-208C8CE58E17}"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43AFF-6A7F-4BD4-A1D5-BD8EFE036C81}" type="slidenum">
              <a:rPr lang="en-US" smtClean="0"/>
              <a:t>‹#›</a:t>
            </a:fld>
            <a:endParaRPr lang="en-US"/>
          </a:p>
        </p:txBody>
      </p:sp>
    </p:spTree>
    <p:extLst>
      <p:ext uri="{BB962C8B-B14F-4D97-AF65-F5344CB8AC3E}">
        <p14:creationId xmlns:p14="http://schemas.microsoft.com/office/powerpoint/2010/main" val="2208770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3DB966-535F-4842-B105-208C8CE58E17}"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43AFF-6A7F-4BD4-A1D5-BD8EFE036C81}" type="slidenum">
              <a:rPr lang="en-US" smtClean="0"/>
              <a:t>‹#›</a:t>
            </a:fld>
            <a:endParaRPr lang="en-US"/>
          </a:p>
        </p:txBody>
      </p:sp>
    </p:spTree>
    <p:extLst>
      <p:ext uri="{BB962C8B-B14F-4D97-AF65-F5344CB8AC3E}">
        <p14:creationId xmlns:p14="http://schemas.microsoft.com/office/powerpoint/2010/main" val="25645517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3DB966-535F-4842-B105-208C8CE58E17}"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43AFF-6A7F-4BD4-A1D5-BD8EFE036C81}" type="slidenum">
              <a:rPr lang="en-US" smtClean="0"/>
              <a:t>‹#›</a:t>
            </a:fld>
            <a:endParaRPr lang="en-US"/>
          </a:p>
        </p:txBody>
      </p:sp>
    </p:spTree>
    <p:extLst>
      <p:ext uri="{BB962C8B-B14F-4D97-AF65-F5344CB8AC3E}">
        <p14:creationId xmlns:p14="http://schemas.microsoft.com/office/powerpoint/2010/main" val="30824902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3DB966-535F-4842-B105-208C8CE58E17}"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43AFF-6A7F-4BD4-A1D5-BD8EFE036C81}" type="slidenum">
              <a:rPr lang="en-US" smtClean="0"/>
              <a:t>‹#›</a:t>
            </a:fld>
            <a:endParaRPr lang="en-US"/>
          </a:p>
        </p:txBody>
      </p:sp>
    </p:spTree>
    <p:extLst>
      <p:ext uri="{BB962C8B-B14F-4D97-AF65-F5344CB8AC3E}">
        <p14:creationId xmlns:p14="http://schemas.microsoft.com/office/powerpoint/2010/main" val="38188966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3DB966-535F-4842-B105-208C8CE58E17}"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43AFF-6A7F-4BD4-A1D5-BD8EFE036C81}" type="slidenum">
              <a:rPr lang="en-US" smtClean="0"/>
              <a:t>‹#›</a:t>
            </a:fld>
            <a:endParaRPr lang="en-US"/>
          </a:p>
        </p:txBody>
      </p:sp>
    </p:spTree>
    <p:extLst>
      <p:ext uri="{BB962C8B-B14F-4D97-AF65-F5344CB8AC3E}">
        <p14:creationId xmlns:p14="http://schemas.microsoft.com/office/powerpoint/2010/main" val="18866725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3DB966-535F-4842-B105-208C8CE58E17}"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43AFF-6A7F-4BD4-A1D5-BD8EFE036C81}" type="slidenum">
              <a:rPr lang="en-US" smtClean="0"/>
              <a:t>‹#›</a:t>
            </a:fld>
            <a:endParaRPr lang="en-US"/>
          </a:p>
        </p:txBody>
      </p:sp>
    </p:spTree>
    <p:extLst>
      <p:ext uri="{BB962C8B-B14F-4D97-AF65-F5344CB8AC3E}">
        <p14:creationId xmlns:p14="http://schemas.microsoft.com/office/powerpoint/2010/main" val="23141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3DB966-535F-4842-B105-208C8CE58E17}"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59143AFF-6A7F-4BD4-A1D5-BD8EFE036C81}" type="slidenum">
              <a:rPr lang="en-US" smtClean="0"/>
              <a:t>‹#›</a:t>
            </a:fld>
            <a:endParaRPr lang="en-US"/>
          </a:p>
        </p:txBody>
      </p:sp>
    </p:spTree>
    <p:extLst>
      <p:ext uri="{BB962C8B-B14F-4D97-AF65-F5344CB8AC3E}">
        <p14:creationId xmlns:p14="http://schemas.microsoft.com/office/powerpoint/2010/main" val="812325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3DB966-535F-4842-B105-208C8CE58E17}"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43AFF-6A7F-4BD4-A1D5-BD8EFE036C81}" type="slidenum">
              <a:rPr lang="en-US" smtClean="0"/>
              <a:t>‹#›</a:t>
            </a:fld>
            <a:endParaRPr lang="en-US"/>
          </a:p>
        </p:txBody>
      </p:sp>
    </p:spTree>
    <p:extLst>
      <p:ext uri="{BB962C8B-B14F-4D97-AF65-F5344CB8AC3E}">
        <p14:creationId xmlns:p14="http://schemas.microsoft.com/office/powerpoint/2010/main" val="2482348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3DB966-535F-4842-B105-208C8CE58E17}" type="datetimeFigureOut">
              <a:rPr lang="en-US" smtClean="0"/>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143AFF-6A7F-4BD4-A1D5-BD8EFE036C81}" type="slidenum">
              <a:rPr lang="en-US" smtClean="0"/>
              <a:t>‹#›</a:t>
            </a:fld>
            <a:endParaRPr lang="en-US"/>
          </a:p>
        </p:txBody>
      </p:sp>
    </p:spTree>
    <p:extLst>
      <p:ext uri="{BB962C8B-B14F-4D97-AF65-F5344CB8AC3E}">
        <p14:creationId xmlns:p14="http://schemas.microsoft.com/office/powerpoint/2010/main" val="1268576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3DB966-535F-4842-B105-208C8CE58E17}" type="datetimeFigureOut">
              <a:rPr lang="en-US" smtClean="0"/>
              <a:t>7/11/2025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143AFF-6A7F-4BD4-A1D5-BD8EFE036C81}" type="slidenum">
              <a:rPr lang="en-US" smtClean="0"/>
              <a:t>‹#›</a:t>
            </a:fld>
            <a:endParaRPr lang="en-US"/>
          </a:p>
        </p:txBody>
      </p:sp>
    </p:spTree>
    <p:extLst>
      <p:ext uri="{BB962C8B-B14F-4D97-AF65-F5344CB8AC3E}">
        <p14:creationId xmlns:p14="http://schemas.microsoft.com/office/powerpoint/2010/main" val="1936060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3DB966-535F-4842-B105-208C8CE58E17}" type="datetimeFigureOut">
              <a:rPr lang="en-US" smtClean="0"/>
              <a:t>7/11/2025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143AFF-6A7F-4BD4-A1D5-BD8EFE036C81}" type="slidenum">
              <a:rPr lang="en-US" smtClean="0"/>
              <a:t>‹#›</a:t>
            </a:fld>
            <a:endParaRPr lang="en-US"/>
          </a:p>
        </p:txBody>
      </p:sp>
    </p:spTree>
    <p:extLst>
      <p:ext uri="{BB962C8B-B14F-4D97-AF65-F5344CB8AC3E}">
        <p14:creationId xmlns:p14="http://schemas.microsoft.com/office/powerpoint/2010/main" val="1654291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3DB966-535F-4842-B105-208C8CE58E17}" type="datetimeFigureOut">
              <a:rPr lang="en-US" smtClean="0"/>
              <a:t>7/11/2025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143AFF-6A7F-4BD4-A1D5-BD8EFE036C81}" type="slidenum">
              <a:rPr lang="en-US" smtClean="0"/>
              <a:t>‹#›</a:t>
            </a:fld>
            <a:endParaRPr lang="en-US"/>
          </a:p>
        </p:txBody>
      </p:sp>
    </p:spTree>
    <p:extLst>
      <p:ext uri="{BB962C8B-B14F-4D97-AF65-F5344CB8AC3E}">
        <p14:creationId xmlns:p14="http://schemas.microsoft.com/office/powerpoint/2010/main" val="1129532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3DB966-535F-4842-B105-208C8CE58E17}" type="datetimeFigureOut">
              <a:rPr lang="en-US" smtClean="0"/>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143AFF-6A7F-4BD4-A1D5-BD8EFE036C81}" type="slidenum">
              <a:rPr lang="en-US" smtClean="0"/>
              <a:t>‹#›</a:t>
            </a:fld>
            <a:endParaRPr lang="en-US"/>
          </a:p>
        </p:txBody>
      </p:sp>
    </p:spTree>
    <p:extLst>
      <p:ext uri="{BB962C8B-B14F-4D97-AF65-F5344CB8AC3E}">
        <p14:creationId xmlns:p14="http://schemas.microsoft.com/office/powerpoint/2010/main" val="4227381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3DB966-535F-4842-B105-208C8CE58E17}" type="datetimeFigureOut">
              <a:rPr lang="en-US" smtClean="0"/>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143AFF-6A7F-4BD4-A1D5-BD8EFE036C81}" type="slidenum">
              <a:rPr lang="en-US" smtClean="0"/>
              <a:t>‹#›</a:t>
            </a:fld>
            <a:endParaRPr lang="en-US"/>
          </a:p>
        </p:txBody>
      </p:sp>
    </p:spTree>
    <p:extLst>
      <p:ext uri="{BB962C8B-B14F-4D97-AF65-F5344CB8AC3E}">
        <p14:creationId xmlns:p14="http://schemas.microsoft.com/office/powerpoint/2010/main" val="2105481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73DB966-535F-4842-B105-208C8CE58E17}" type="datetimeFigureOut">
              <a:rPr lang="en-US" smtClean="0"/>
              <a:t>7/11/2025</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9143AFF-6A7F-4BD4-A1D5-BD8EFE036C81}" type="slidenum">
              <a:rPr lang="en-US" smtClean="0"/>
              <a:t>‹#›</a:t>
            </a:fld>
            <a:endParaRPr lang="en-US"/>
          </a:p>
        </p:txBody>
      </p:sp>
    </p:spTree>
    <p:extLst>
      <p:ext uri="{BB962C8B-B14F-4D97-AF65-F5344CB8AC3E}">
        <p14:creationId xmlns:p14="http://schemas.microsoft.com/office/powerpoint/2010/main" val="23479815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C44DCD-BDBE-452B-BFC1-C352E3E20047}"/>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932AD51-5BF0-48BA-BA14-0A35EDEC441E}"/>
              </a:ext>
            </a:extLst>
          </p:cNvPr>
          <p:cNvSpPr>
            <a:spLocks noGrp="1"/>
          </p:cNvSpPr>
          <p:nvPr>
            <p:ph type="ctrTitle"/>
          </p:nvPr>
        </p:nvSpPr>
        <p:spPr>
          <a:xfrm>
            <a:off x="3890682" y="3104776"/>
            <a:ext cx="5145742" cy="405186"/>
          </a:xfrm>
        </p:spPr>
        <p:style>
          <a:lnRef idx="2">
            <a:schemeClr val="accent5"/>
          </a:lnRef>
          <a:fillRef idx="1">
            <a:schemeClr val="lt1"/>
          </a:fillRef>
          <a:effectRef idx="0">
            <a:schemeClr val="accent5"/>
          </a:effectRef>
          <a:fontRef idx="minor">
            <a:schemeClr val="dk1"/>
          </a:fontRef>
        </p:style>
        <p:txBody>
          <a:bodyPr>
            <a:normAutofit/>
          </a:bodyPr>
          <a:lstStyle/>
          <a:p>
            <a:pPr algn="l"/>
            <a:r>
              <a:rPr lang="en-US" sz="1600" dirty="0"/>
              <a:t>Weather analysis in Australia</a:t>
            </a:r>
          </a:p>
        </p:txBody>
      </p:sp>
      <p:sp>
        <p:nvSpPr>
          <p:cNvPr id="3" name="Subtitle 2">
            <a:extLst>
              <a:ext uri="{FF2B5EF4-FFF2-40B4-BE49-F238E27FC236}">
                <a16:creationId xmlns:a16="http://schemas.microsoft.com/office/drawing/2014/main" id="{39F7BFE1-3BF9-470C-A44D-50653FA6D027}"/>
              </a:ext>
            </a:extLst>
          </p:cNvPr>
          <p:cNvSpPr>
            <a:spLocks noGrp="1"/>
          </p:cNvSpPr>
          <p:nvPr>
            <p:ph type="subTitle" idx="1"/>
          </p:nvPr>
        </p:nvSpPr>
        <p:spPr>
          <a:xfrm>
            <a:off x="3890682" y="3602038"/>
            <a:ext cx="5145742" cy="405186"/>
          </a:xfrm>
        </p:spPr>
        <p:style>
          <a:lnRef idx="2">
            <a:schemeClr val="accent5"/>
          </a:lnRef>
          <a:fillRef idx="1">
            <a:schemeClr val="lt1"/>
          </a:fillRef>
          <a:effectRef idx="0">
            <a:schemeClr val="accent5"/>
          </a:effectRef>
          <a:fontRef idx="minor">
            <a:schemeClr val="dk1"/>
          </a:fontRef>
        </p:style>
        <p:txBody>
          <a:bodyPr>
            <a:normAutofit/>
          </a:bodyPr>
          <a:lstStyle/>
          <a:p>
            <a:pPr algn="l"/>
            <a:r>
              <a:rPr lang="en-US" sz="1400" dirty="0"/>
              <a:t>Revision in  rain and climate base of </a:t>
            </a:r>
            <a:r>
              <a:rPr lang="en-US" sz="1400" dirty="0" err="1"/>
              <a:t>Tidytuesday</a:t>
            </a:r>
            <a:r>
              <a:rPr lang="en-US" sz="1400" dirty="0"/>
              <a:t> site</a:t>
            </a:r>
          </a:p>
        </p:txBody>
      </p:sp>
    </p:spTree>
    <p:extLst>
      <p:ext uri="{BB962C8B-B14F-4D97-AF65-F5344CB8AC3E}">
        <p14:creationId xmlns:p14="http://schemas.microsoft.com/office/powerpoint/2010/main" val="15751758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68873-82AB-4CCE-86A7-41B54C42E6CB}"/>
              </a:ext>
            </a:extLst>
          </p:cNvPr>
          <p:cNvSpPr>
            <a:spLocks noGrp="1"/>
          </p:cNvSpPr>
          <p:nvPr>
            <p:ph type="title"/>
          </p:nvPr>
        </p:nvSpPr>
        <p:spPr>
          <a:xfrm>
            <a:off x="5325035" y="461682"/>
            <a:ext cx="6025589" cy="1151965"/>
          </a:xfrm>
          <a:effectLst>
            <a:innerShdw blurRad="114300">
              <a:prstClr val="black"/>
            </a:innerShdw>
          </a:effectLst>
        </p:spPr>
        <p:style>
          <a:lnRef idx="2">
            <a:schemeClr val="accent1"/>
          </a:lnRef>
          <a:fillRef idx="1">
            <a:schemeClr val="lt1"/>
          </a:fillRef>
          <a:effectRef idx="0">
            <a:schemeClr val="accent1"/>
          </a:effectRef>
          <a:fontRef idx="minor">
            <a:schemeClr val="dk1"/>
          </a:fontRef>
        </p:style>
        <p:txBody>
          <a:bodyPr>
            <a:normAutofit/>
          </a:bodyPr>
          <a:lstStyle/>
          <a:p>
            <a:pPr algn="l"/>
            <a:r>
              <a:rPr lang="en-US" sz="2000" dirty="0"/>
              <a:t>2 places have rain amount of 10.2 and we want to assess their temperature. (and see if there is relationships between temperature and rain).</a:t>
            </a:r>
          </a:p>
        </p:txBody>
      </p:sp>
      <p:sp>
        <p:nvSpPr>
          <p:cNvPr id="3" name="Content Placeholder 2">
            <a:extLst>
              <a:ext uri="{FF2B5EF4-FFF2-40B4-BE49-F238E27FC236}">
                <a16:creationId xmlns:a16="http://schemas.microsoft.com/office/drawing/2014/main" id="{6E90052E-658E-4B61-9CE6-DDED5A266A93}"/>
              </a:ext>
            </a:extLst>
          </p:cNvPr>
          <p:cNvSpPr>
            <a:spLocks noGrp="1"/>
          </p:cNvSpPr>
          <p:nvPr>
            <p:ph idx="1"/>
          </p:nvPr>
        </p:nvSpPr>
        <p:spPr>
          <a:xfrm>
            <a:off x="623698" y="1837765"/>
            <a:ext cx="4701337" cy="3644153"/>
          </a:xfrm>
        </p:spPr>
        <p:style>
          <a:lnRef idx="2">
            <a:schemeClr val="accent1"/>
          </a:lnRef>
          <a:fillRef idx="1">
            <a:schemeClr val="lt1"/>
          </a:fillRef>
          <a:effectRef idx="0">
            <a:schemeClr val="accent1"/>
          </a:effectRef>
          <a:fontRef idx="minor">
            <a:schemeClr val="dk1"/>
          </a:fontRef>
        </p:style>
        <p:txBody>
          <a:bodyPr>
            <a:normAutofit fontScale="92500"/>
          </a:bodyPr>
          <a:lstStyle/>
          <a:p>
            <a:r>
              <a:rPr lang="en-US" dirty="0" err="1"/>
              <a:t>ggplot</a:t>
            </a:r>
            <a:r>
              <a:rPr lang="en-US" dirty="0"/>
              <a:t>(</a:t>
            </a:r>
            <a:r>
              <a:rPr lang="en-US" dirty="0" err="1"/>
              <a:t>temp_summary</a:t>
            </a:r>
            <a:r>
              <a:rPr lang="en-US" dirty="0"/>
              <a:t>, </a:t>
            </a:r>
            <a:r>
              <a:rPr lang="en-US" dirty="0" err="1"/>
              <a:t>aes</a:t>
            </a:r>
            <a:r>
              <a:rPr lang="en-US" dirty="0"/>
              <a:t>(x = date)) +  </a:t>
            </a:r>
            <a:r>
              <a:rPr lang="en-US" dirty="0" err="1"/>
              <a:t>geom_line</a:t>
            </a:r>
            <a:r>
              <a:rPr lang="en-US" dirty="0"/>
              <a:t>(</a:t>
            </a:r>
            <a:r>
              <a:rPr lang="en-US" dirty="0" err="1"/>
              <a:t>aes</a:t>
            </a:r>
            <a:r>
              <a:rPr lang="en-US" dirty="0"/>
              <a:t>(y = </a:t>
            </a:r>
            <a:r>
              <a:rPr lang="en-US" dirty="0" err="1"/>
              <a:t>max_temp</a:t>
            </a:r>
            <a:r>
              <a:rPr lang="en-US" dirty="0"/>
              <a:t>, color = "</a:t>
            </a:r>
            <a:r>
              <a:rPr lang="fa-IR" dirty="0"/>
              <a:t>دمای بیشینه")) +  </a:t>
            </a:r>
            <a:r>
              <a:rPr lang="en-US" dirty="0" err="1"/>
              <a:t>geom_line</a:t>
            </a:r>
            <a:r>
              <a:rPr lang="en-US" dirty="0"/>
              <a:t>(</a:t>
            </a:r>
            <a:r>
              <a:rPr lang="en-US" dirty="0" err="1"/>
              <a:t>aes</a:t>
            </a:r>
            <a:r>
              <a:rPr lang="en-US" dirty="0"/>
              <a:t>(y = </a:t>
            </a:r>
            <a:r>
              <a:rPr lang="en-US" dirty="0" err="1"/>
              <a:t>min_temp</a:t>
            </a:r>
            <a:r>
              <a:rPr lang="en-US" dirty="0"/>
              <a:t>, color = "</a:t>
            </a:r>
            <a:r>
              <a:rPr lang="fa-IR" dirty="0"/>
              <a:t>دمای کمینه")) +  </a:t>
            </a:r>
            <a:r>
              <a:rPr lang="en-US" dirty="0" err="1"/>
              <a:t>facet_wrap</a:t>
            </a:r>
            <a:r>
              <a:rPr lang="en-US" dirty="0"/>
              <a:t>(~region) +  labs(title = "</a:t>
            </a:r>
            <a:r>
              <a:rPr lang="fa-IR" dirty="0"/>
              <a:t>نمودار سری زمانی دما در مناطق مختلف",       </a:t>
            </a:r>
            <a:r>
              <a:rPr lang="en-US" dirty="0"/>
              <a:t>x = "</a:t>
            </a:r>
            <a:r>
              <a:rPr lang="fa-IR" dirty="0"/>
              <a:t>تاریخ",       </a:t>
            </a:r>
            <a:r>
              <a:rPr lang="en-US" dirty="0"/>
              <a:t>y = "</a:t>
            </a:r>
            <a:r>
              <a:rPr lang="fa-IR" dirty="0"/>
              <a:t>دما (درجه سانتیگراد)",       </a:t>
            </a:r>
            <a:r>
              <a:rPr lang="en-US" dirty="0"/>
              <a:t>color = "</a:t>
            </a:r>
            <a:r>
              <a:rPr lang="fa-IR" dirty="0"/>
              <a:t>متغیر دما") +  </a:t>
            </a:r>
            <a:r>
              <a:rPr lang="en-US" dirty="0" err="1"/>
              <a:t>theme_minimal</a:t>
            </a:r>
            <a:r>
              <a:rPr lang="en-US" dirty="0"/>
              <a:t>()</a:t>
            </a:r>
          </a:p>
        </p:txBody>
      </p:sp>
      <p:pic>
        <p:nvPicPr>
          <p:cNvPr id="4" name="Picture 3">
            <a:extLst>
              <a:ext uri="{FF2B5EF4-FFF2-40B4-BE49-F238E27FC236}">
                <a16:creationId xmlns:a16="http://schemas.microsoft.com/office/drawing/2014/main" id="{C5B54B11-F788-4CF8-BE3A-059E805FEB9D}"/>
              </a:ext>
            </a:extLst>
          </p:cNvPr>
          <p:cNvPicPr>
            <a:picLocks noChangeAspect="1"/>
          </p:cNvPicPr>
          <p:nvPr/>
        </p:nvPicPr>
        <p:blipFill>
          <a:blip r:embed="rId2"/>
          <a:stretch>
            <a:fillRect/>
          </a:stretch>
        </p:blipFill>
        <p:spPr>
          <a:xfrm>
            <a:off x="5987160" y="2259246"/>
            <a:ext cx="4701337" cy="39308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7446998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5962D-C762-4462-B36D-DD10B62BF8C2}"/>
              </a:ext>
            </a:extLst>
          </p:cNvPr>
          <p:cNvSpPr>
            <a:spLocks noGrp="1"/>
          </p:cNvSpPr>
          <p:nvPr>
            <p:ph type="title"/>
          </p:nvPr>
        </p:nvSpPr>
        <p:spPr>
          <a:xfrm>
            <a:off x="1766048" y="242048"/>
            <a:ext cx="6160059" cy="1497106"/>
          </a:xfrm>
          <a:effectLst>
            <a:outerShdw blurRad="76200" dist="12700" dir="2700000" sy="-23000" kx="-800400" algn="bl"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a:normAutofit/>
          </a:bodyPr>
          <a:lstStyle/>
          <a:p>
            <a:pPr algn="l"/>
            <a:r>
              <a:rPr lang="en-US" sz="1800" dirty="0"/>
              <a:t>According to chart, the more temperature we have the less rain we have!</a:t>
            </a:r>
          </a:p>
        </p:txBody>
      </p:sp>
      <p:pic>
        <p:nvPicPr>
          <p:cNvPr id="4" name="Content Placeholder 3">
            <a:extLst>
              <a:ext uri="{FF2B5EF4-FFF2-40B4-BE49-F238E27FC236}">
                <a16:creationId xmlns:a16="http://schemas.microsoft.com/office/drawing/2014/main" id="{EBF439C1-5EA5-4790-BC3E-3BE5A590BBD8}"/>
              </a:ext>
            </a:extLst>
          </p:cNvPr>
          <p:cNvPicPr>
            <a:picLocks noGrp="1" noChangeAspect="1"/>
          </p:cNvPicPr>
          <p:nvPr>
            <p:ph idx="1"/>
          </p:nvPr>
        </p:nvPicPr>
        <p:blipFill>
          <a:blip r:embed="rId2"/>
          <a:stretch>
            <a:fillRect/>
          </a:stretch>
        </p:blipFill>
        <p:spPr>
          <a:xfrm>
            <a:off x="4846077" y="1913751"/>
            <a:ext cx="5538058" cy="463048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8926018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78A9B-C3A0-435A-9CBE-BBF47CADFE73}"/>
              </a:ext>
            </a:extLst>
          </p:cNvPr>
          <p:cNvSpPr>
            <a:spLocks noGrp="1"/>
          </p:cNvSpPr>
          <p:nvPr>
            <p:ph type="title"/>
          </p:nvPr>
        </p:nvSpPr>
        <p:spPr>
          <a:xfrm>
            <a:off x="1313981" y="215153"/>
            <a:ext cx="9371948" cy="1084730"/>
          </a:xfrm>
          <a:effectLst>
            <a:reflection blurRad="6350" stA="50000" endA="300" endPos="55500" dist="50800" dir="5400000" sy="-100000" algn="bl" rotWithShape="0"/>
          </a:effectLst>
        </p:spPr>
        <p:style>
          <a:lnRef idx="1">
            <a:schemeClr val="accent6"/>
          </a:lnRef>
          <a:fillRef idx="2">
            <a:schemeClr val="accent6"/>
          </a:fillRef>
          <a:effectRef idx="1">
            <a:schemeClr val="accent6"/>
          </a:effectRef>
          <a:fontRef idx="minor">
            <a:schemeClr val="dk1"/>
          </a:fontRef>
        </p:style>
        <p:txBody>
          <a:bodyPr>
            <a:normAutofit fontScale="90000"/>
          </a:bodyPr>
          <a:lstStyle/>
          <a:p>
            <a:pPr algn="l"/>
            <a:r>
              <a:rPr lang="en-US" dirty="0"/>
              <a:t>The places based of latitude and amount of rain </a:t>
            </a:r>
          </a:p>
        </p:txBody>
      </p:sp>
      <p:pic>
        <p:nvPicPr>
          <p:cNvPr id="4" name="Content Placeholder 3">
            <a:extLst>
              <a:ext uri="{FF2B5EF4-FFF2-40B4-BE49-F238E27FC236}">
                <a16:creationId xmlns:a16="http://schemas.microsoft.com/office/drawing/2014/main" id="{0350776E-FCDC-4967-AC33-2184A8061C7A}"/>
              </a:ext>
            </a:extLst>
          </p:cNvPr>
          <p:cNvPicPr>
            <a:picLocks noGrp="1" noChangeAspect="1"/>
          </p:cNvPicPr>
          <p:nvPr>
            <p:ph idx="1"/>
          </p:nvPr>
        </p:nvPicPr>
        <p:blipFill>
          <a:blip r:embed="rId2"/>
          <a:stretch>
            <a:fillRect/>
          </a:stretch>
        </p:blipFill>
        <p:spPr>
          <a:xfrm>
            <a:off x="5360894" y="1589442"/>
            <a:ext cx="6312459" cy="50534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158364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32B8-30F9-4A1A-8720-CB9046418A0C}"/>
              </a:ext>
            </a:extLst>
          </p:cNvPr>
          <p:cNvSpPr>
            <a:spLocks noGrp="1"/>
          </p:cNvSpPr>
          <p:nvPr>
            <p:ph type="title"/>
          </p:nvPr>
        </p:nvSpPr>
        <p:spPr>
          <a:xfrm>
            <a:off x="1305017" y="179293"/>
            <a:ext cx="10155706" cy="1048872"/>
          </a:xfrm>
          <a:effectLst>
            <a:reflection blurRad="6350" stA="50000" endA="300" endPos="55500" dist="50800" dir="5400000" sy="-100000" algn="bl" rotWithShape="0"/>
          </a:effectLst>
        </p:spPr>
        <p:style>
          <a:lnRef idx="1">
            <a:schemeClr val="accent4"/>
          </a:lnRef>
          <a:fillRef idx="2">
            <a:schemeClr val="accent4"/>
          </a:fillRef>
          <a:effectRef idx="1">
            <a:schemeClr val="accent4"/>
          </a:effectRef>
          <a:fontRef idx="minor">
            <a:schemeClr val="dk1"/>
          </a:fontRef>
        </p:style>
        <p:txBody>
          <a:bodyPr/>
          <a:lstStyle/>
          <a:p>
            <a:r>
              <a:rPr kumimoji="0" lang="en-US" sz="3600" b="0" i="0" u="none" strike="noStrike" kern="1200" cap="none" spc="0" normalizeH="0" baseline="0" noProof="0" dirty="0">
                <a:ln w="3175" cmpd="sng">
                  <a:noFill/>
                </a:ln>
                <a:solidFill>
                  <a:prstClr val="black"/>
                </a:solidFill>
                <a:effectLst/>
                <a:uLnTx/>
                <a:uFillTx/>
                <a:latin typeface="Corbel" panose="020B0503020204020204"/>
                <a:ea typeface="+mn-ea"/>
                <a:cs typeface="+mn-cs"/>
              </a:rPr>
              <a:t>The places based of latitude and temperature </a:t>
            </a:r>
            <a:endParaRPr lang="en-US" dirty="0"/>
          </a:p>
        </p:txBody>
      </p:sp>
      <p:pic>
        <p:nvPicPr>
          <p:cNvPr id="4" name="Content Placeholder 3">
            <a:extLst>
              <a:ext uri="{FF2B5EF4-FFF2-40B4-BE49-F238E27FC236}">
                <a16:creationId xmlns:a16="http://schemas.microsoft.com/office/drawing/2014/main" id="{0E4D8CE7-83EB-46E4-BE42-94410563E493}"/>
              </a:ext>
            </a:extLst>
          </p:cNvPr>
          <p:cNvPicPr>
            <a:picLocks noGrp="1" noChangeAspect="1"/>
          </p:cNvPicPr>
          <p:nvPr>
            <p:ph idx="1"/>
          </p:nvPr>
        </p:nvPicPr>
        <p:blipFill>
          <a:blip r:embed="rId2"/>
          <a:stretch>
            <a:fillRect/>
          </a:stretch>
        </p:blipFill>
        <p:spPr>
          <a:xfrm>
            <a:off x="5471908" y="1618297"/>
            <a:ext cx="5719874" cy="47825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9257353"/>
      </p:ext>
    </p:extLst>
  </p:cSld>
  <p:clrMapOvr>
    <a:masterClrMapping/>
  </p:clrMapOvr>
  <p:transition spd="slow">
    <p:comb/>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3799-25CD-4588-8250-6CCB6DC6FBE9}"/>
              </a:ext>
            </a:extLst>
          </p:cNvPr>
          <p:cNvSpPr>
            <a:spLocks noGrp="1"/>
          </p:cNvSpPr>
          <p:nvPr>
            <p:ph type="title"/>
          </p:nvPr>
        </p:nvSpPr>
        <p:spPr>
          <a:xfrm>
            <a:off x="3765177" y="531158"/>
            <a:ext cx="5012577" cy="972671"/>
          </a:xfrm>
        </p:spPr>
        <p:txBody>
          <a:bodyPr/>
          <a:lstStyle/>
          <a:p>
            <a:r>
              <a:rPr lang="en-US" dirty="0"/>
              <a:t>List</a:t>
            </a:r>
          </a:p>
        </p:txBody>
      </p:sp>
      <p:pic>
        <p:nvPicPr>
          <p:cNvPr id="4" name="Content Placeholder 3">
            <a:extLst>
              <a:ext uri="{FF2B5EF4-FFF2-40B4-BE49-F238E27FC236}">
                <a16:creationId xmlns:a16="http://schemas.microsoft.com/office/drawing/2014/main" id="{A30FC938-DCB1-4A9E-A5AD-13E6E729211B}"/>
              </a:ext>
            </a:extLst>
          </p:cNvPr>
          <p:cNvPicPr>
            <a:picLocks noGrp="1" noChangeAspect="1"/>
          </p:cNvPicPr>
          <p:nvPr>
            <p:ph idx="1"/>
          </p:nvPr>
        </p:nvPicPr>
        <p:blipFill>
          <a:blip r:embed="rId2"/>
          <a:stretch>
            <a:fillRect/>
          </a:stretch>
        </p:blipFill>
        <p:spPr>
          <a:xfrm>
            <a:off x="215153" y="2693894"/>
            <a:ext cx="4195482" cy="314661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TextBox 4">
            <a:extLst>
              <a:ext uri="{FF2B5EF4-FFF2-40B4-BE49-F238E27FC236}">
                <a16:creationId xmlns:a16="http://schemas.microsoft.com/office/drawing/2014/main" id="{52C824A1-ED00-44B7-AE6D-1450F7495C5B}"/>
              </a:ext>
            </a:extLst>
          </p:cNvPr>
          <p:cNvSpPr txBox="1"/>
          <p:nvPr/>
        </p:nvSpPr>
        <p:spPr>
          <a:xfrm>
            <a:off x="5002306" y="1497702"/>
            <a:ext cx="6418730" cy="3677930"/>
          </a:xfrm>
          <a:prstGeom prst="rect">
            <a:avLst/>
          </a:prstGeom>
          <a:effectLst>
            <a:outerShdw blurRad="50800" dist="38100" dir="16200000"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fa-IR" dirty="0">
                <a:ln w="0"/>
                <a:solidFill>
                  <a:schemeClr val="accent1"/>
                </a:solidFill>
                <a:effectLst>
                  <a:outerShdw blurRad="38100" dist="25400" dir="5400000" algn="ctr" rotWithShape="0">
                    <a:srgbClr val="6E747A">
                      <a:alpha val="43000"/>
                    </a:srgbClr>
                  </a:outerShdw>
                </a:effectLst>
              </a:rPr>
              <a:t>1</a:t>
            </a:r>
            <a:r>
              <a:rPr lang="en-US" dirty="0">
                <a:ln w="0"/>
                <a:solidFill>
                  <a:schemeClr val="accent1"/>
                </a:solidFill>
                <a:effectLst>
                  <a:outerShdw blurRad="38100" dist="25400" dir="5400000" algn="ctr" rotWithShape="0">
                    <a:srgbClr val="6E747A">
                      <a:alpha val="43000"/>
                    </a:srgbClr>
                  </a:outerShdw>
                </a:effectLst>
              </a:rPr>
              <a:t>- Start traveling with datasets</a:t>
            </a:r>
            <a:endParaRPr lang="fa-IR" dirty="0">
              <a:ln w="0"/>
              <a:solidFill>
                <a:schemeClr val="accent1"/>
              </a:solidFill>
              <a:effectLst>
                <a:outerShdw blurRad="38100" dist="25400" dir="5400000" algn="ctr" rotWithShape="0">
                  <a:srgbClr val="6E747A">
                    <a:alpha val="43000"/>
                  </a:srgbClr>
                </a:outerShdw>
              </a:effectLst>
            </a:endParaRPr>
          </a:p>
          <a:p>
            <a:pPr algn="r"/>
            <a:endParaRPr lang="fa-IR" sz="1200" dirty="0">
              <a:ln w="0"/>
              <a:solidFill>
                <a:schemeClr val="accent1"/>
              </a:solidFill>
              <a:effectLst>
                <a:outerShdw blurRad="38100" dist="25400" dir="5400000" algn="ctr" rotWithShape="0">
                  <a:srgbClr val="6E747A">
                    <a:alpha val="43000"/>
                  </a:srgbClr>
                </a:outerShdw>
              </a:effectLst>
            </a:endParaRPr>
          </a:p>
          <a:p>
            <a:r>
              <a:rPr lang="en-US" sz="1200" dirty="0">
                <a:ln w="0"/>
                <a:effectLst>
                  <a:outerShdw blurRad="38100" dist="19050" dir="2700000" algn="tl" rotWithShape="0">
                    <a:schemeClr val="dk1">
                      <a:alpha val="40000"/>
                    </a:schemeClr>
                  </a:outerShdw>
                </a:effectLst>
              </a:rPr>
              <a:t>Introducing climate datasets</a:t>
            </a:r>
            <a:endParaRPr lang="fa-IR" sz="1200" dirty="0">
              <a:ln w="0"/>
            </a:endParaRPr>
          </a:p>
          <a:p>
            <a:pPr algn="r"/>
            <a:endParaRPr lang="fa-IR" dirty="0">
              <a:ln w="0"/>
              <a:solidFill>
                <a:schemeClr val="accent1"/>
              </a:solidFill>
              <a:effectLst>
                <a:outerShdw blurRad="38100" dist="25400" dir="5400000" algn="ctr" rotWithShape="0">
                  <a:srgbClr val="6E747A">
                    <a:alpha val="43000"/>
                  </a:srgbClr>
                </a:outerShdw>
              </a:effectLst>
            </a:endParaRPr>
          </a:p>
          <a:p>
            <a:r>
              <a:rPr lang="fa-IR" dirty="0">
                <a:ln w="0"/>
                <a:solidFill>
                  <a:schemeClr val="accent1"/>
                </a:solidFill>
                <a:effectLst>
                  <a:outerShdw blurRad="38100" dist="25400" dir="5400000" algn="ctr" rotWithShape="0">
                    <a:srgbClr val="6E747A">
                      <a:alpha val="43000"/>
                    </a:srgbClr>
                  </a:outerShdw>
                </a:effectLst>
              </a:rPr>
              <a:t>2</a:t>
            </a:r>
            <a:r>
              <a:rPr lang="en-US" dirty="0">
                <a:ln w="0"/>
                <a:solidFill>
                  <a:schemeClr val="accent1"/>
                </a:solidFill>
                <a:effectLst>
                  <a:outerShdw blurRad="38100" dist="25400" dir="5400000" algn="ctr" rotWithShape="0">
                    <a:srgbClr val="6E747A">
                      <a:alpha val="43000"/>
                    </a:srgbClr>
                  </a:outerShdw>
                </a:effectLst>
              </a:rPr>
              <a:t>- Painting with numbers</a:t>
            </a:r>
            <a:endParaRPr lang="fa-IR" dirty="0">
              <a:ln w="0"/>
              <a:solidFill>
                <a:schemeClr val="accent1"/>
              </a:solidFill>
              <a:effectLst>
                <a:outerShdw blurRad="38100" dist="25400" dir="5400000" algn="ctr" rotWithShape="0">
                  <a:srgbClr val="6E747A">
                    <a:alpha val="43000"/>
                  </a:srgbClr>
                </a:outerShdw>
              </a:effectLst>
            </a:endParaRPr>
          </a:p>
          <a:p>
            <a:endParaRPr lang="fa-IR" dirty="0">
              <a:ln w="0"/>
              <a:solidFill>
                <a:schemeClr val="accent1"/>
              </a:solidFill>
              <a:effectLst>
                <a:outerShdw blurRad="38100" dist="25400" dir="5400000" algn="ctr" rotWithShape="0">
                  <a:srgbClr val="6E747A">
                    <a:alpha val="43000"/>
                  </a:srgbClr>
                </a:outerShdw>
              </a:effectLst>
            </a:endParaRPr>
          </a:p>
          <a:p>
            <a:r>
              <a:rPr lang="en-US" sz="1100" dirty="0" err="1">
                <a:ln w="0"/>
                <a:effectLst>
                  <a:outerShdw blurRad="38100" dist="19050" dir="2700000" algn="tl" rotWithShape="0">
                    <a:schemeClr val="dk1">
                      <a:alpha val="40000"/>
                    </a:schemeClr>
                  </a:outerShdw>
                </a:effectLst>
              </a:rPr>
              <a:t>Colouring</a:t>
            </a:r>
            <a:r>
              <a:rPr lang="en-US" sz="1100" dirty="0">
                <a:ln w="0"/>
                <a:effectLst>
                  <a:outerShdw blurRad="38100" dist="19050" dir="2700000" algn="tl" rotWithShape="0">
                    <a:schemeClr val="dk1">
                      <a:alpha val="40000"/>
                    </a:schemeClr>
                  </a:outerShdw>
                </a:effectLst>
              </a:rPr>
              <a:t> and story telling with simple charts</a:t>
            </a:r>
            <a:endParaRPr lang="fa-IR" sz="1100" dirty="0">
              <a:ln w="0"/>
              <a:effectLst>
                <a:outerShdw blurRad="38100" dist="25400" dir="5400000" algn="ctr" rotWithShape="0">
                  <a:srgbClr val="6E747A">
                    <a:alpha val="43000"/>
                  </a:srgbClr>
                </a:outerShdw>
              </a:effectLst>
            </a:endParaRPr>
          </a:p>
          <a:p>
            <a:endParaRPr lang="fa-IR" dirty="0">
              <a:ln w="0"/>
              <a:solidFill>
                <a:schemeClr val="accent1"/>
              </a:solidFill>
              <a:effectLst>
                <a:outerShdw blurRad="38100" dist="25400" dir="5400000" algn="ctr" rotWithShape="0">
                  <a:srgbClr val="6E747A">
                    <a:alpha val="43000"/>
                  </a:srgbClr>
                </a:outerShdw>
              </a:effectLst>
            </a:endParaRPr>
          </a:p>
          <a:p>
            <a:r>
              <a:rPr lang="fa-IR" dirty="0">
                <a:ln w="0"/>
                <a:solidFill>
                  <a:schemeClr val="accent1"/>
                </a:solidFill>
                <a:effectLst>
                  <a:outerShdw blurRad="38100" dist="25400" dir="5400000" algn="ctr" rotWithShape="0">
                    <a:srgbClr val="6E747A">
                      <a:alpha val="43000"/>
                    </a:srgbClr>
                  </a:outerShdw>
                </a:effectLst>
              </a:rPr>
              <a:t>3</a:t>
            </a:r>
            <a:r>
              <a:rPr lang="en-US" dirty="0">
                <a:ln w="0"/>
                <a:solidFill>
                  <a:schemeClr val="accent1"/>
                </a:solidFill>
                <a:effectLst>
                  <a:outerShdw blurRad="38100" dist="25400" dir="5400000" algn="ctr" rotWithShape="0">
                    <a:srgbClr val="6E747A">
                      <a:alpha val="43000"/>
                    </a:srgbClr>
                  </a:outerShdw>
                </a:effectLst>
              </a:rPr>
              <a:t>- Hidden secrets in columns</a:t>
            </a:r>
            <a:endParaRPr lang="fa-IR" dirty="0">
              <a:ln w="0"/>
              <a:solidFill>
                <a:schemeClr val="accent1"/>
              </a:solidFill>
              <a:effectLst>
                <a:outerShdw blurRad="38100" dist="25400" dir="5400000" algn="ctr" rotWithShape="0">
                  <a:srgbClr val="6E747A">
                    <a:alpha val="43000"/>
                  </a:srgbClr>
                </a:outerShdw>
              </a:effectLst>
            </a:endParaRPr>
          </a:p>
          <a:p>
            <a:endParaRPr lang="en-US" sz="1200" dirty="0">
              <a:ln w="0"/>
              <a:solidFill>
                <a:schemeClr val="accent1"/>
              </a:solidFill>
              <a:effectLst>
                <a:outerShdw blurRad="38100" dist="25400" dir="5400000" algn="ctr" rotWithShape="0">
                  <a:srgbClr val="6E747A">
                    <a:alpha val="43000"/>
                  </a:srgbClr>
                </a:outerShdw>
              </a:effectLst>
            </a:endParaRPr>
          </a:p>
          <a:p>
            <a:r>
              <a:rPr lang="en-US" sz="1200" dirty="0">
                <a:ln w="0"/>
                <a:effectLst>
                  <a:outerShdw blurRad="38100" dist="25400" dir="5400000" algn="ctr" rotWithShape="0">
                    <a:srgbClr val="6E747A">
                      <a:alpha val="43000"/>
                    </a:srgbClr>
                  </a:outerShdw>
                </a:effectLst>
              </a:rPr>
              <a:t>Recognizing trends with complicated charts</a:t>
            </a:r>
            <a:endParaRPr lang="fa-IR" sz="1200" dirty="0">
              <a:ln w="0"/>
              <a:effectLst>
                <a:outerShdw blurRad="38100" dist="25400" dir="5400000" algn="ctr" rotWithShape="0">
                  <a:srgbClr val="6E747A">
                    <a:alpha val="43000"/>
                  </a:srgbClr>
                </a:outerShdw>
              </a:effectLst>
            </a:endParaRPr>
          </a:p>
          <a:p>
            <a:endParaRPr lang="fa-IR" dirty="0">
              <a:ln w="0"/>
              <a:solidFill>
                <a:schemeClr val="accent1"/>
              </a:solidFill>
              <a:effectLst>
                <a:outerShdw blurRad="38100" dist="25400" dir="5400000" algn="ctr" rotWithShape="0">
                  <a:srgbClr val="6E747A">
                    <a:alpha val="43000"/>
                  </a:srgbClr>
                </a:outerShdw>
              </a:effectLst>
            </a:endParaRPr>
          </a:p>
          <a:p>
            <a:r>
              <a:rPr lang="fa-IR" dirty="0">
                <a:ln w="0"/>
                <a:solidFill>
                  <a:schemeClr val="accent1"/>
                </a:solidFill>
                <a:effectLst>
                  <a:outerShdw blurRad="38100" dist="25400" dir="5400000" algn="ctr" rotWithShape="0">
                    <a:srgbClr val="6E747A">
                      <a:alpha val="43000"/>
                    </a:srgbClr>
                  </a:outerShdw>
                </a:effectLst>
              </a:rPr>
              <a:t>4</a:t>
            </a:r>
            <a:r>
              <a:rPr lang="en-US" dirty="0">
                <a:ln w="0"/>
                <a:solidFill>
                  <a:schemeClr val="accent1"/>
                </a:solidFill>
                <a:effectLst>
                  <a:outerShdw blurRad="38100" dist="25400" dir="5400000" algn="ctr" rotWithShape="0">
                    <a:srgbClr val="6E747A">
                      <a:alpha val="43000"/>
                    </a:srgbClr>
                  </a:outerShdw>
                </a:effectLst>
              </a:rPr>
              <a:t>- Conclusion</a:t>
            </a:r>
            <a:endParaRPr lang="fa-IR" dirty="0">
              <a:ln w="0"/>
              <a:solidFill>
                <a:schemeClr val="accent1"/>
              </a:solidFill>
              <a:effectLst>
                <a:outerShdw blurRad="38100" dist="25400" dir="5400000" algn="ctr" rotWithShape="0">
                  <a:srgbClr val="6E747A">
                    <a:alpha val="43000"/>
                  </a:srgbClr>
                </a:outerShdw>
              </a:effectLst>
            </a:endParaRPr>
          </a:p>
          <a:p>
            <a:endParaRPr lang="fa-IR" dirty="0">
              <a:ln w="0"/>
              <a:solidFill>
                <a:schemeClr val="accent1"/>
              </a:solidFill>
              <a:effectLst>
                <a:outerShdw blurRad="38100" dist="25400" dir="5400000" algn="ctr" rotWithShape="0">
                  <a:srgbClr val="6E747A">
                    <a:alpha val="43000"/>
                  </a:srgbClr>
                </a:outerShdw>
              </a:effectLst>
            </a:endParaRPr>
          </a:p>
          <a:p>
            <a:r>
              <a:rPr lang="en-US" sz="1200" dirty="0">
                <a:ln w="0"/>
                <a:effectLst>
                  <a:outerShdw blurRad="38100" dist="19050" dir="2700000" algn="tl" rotWithShape="0">
                    <a:schemeClr val="dk1">
                      <a:alpha val="40000"/>
                    </a:schemeClr>
                  </a:outerShdw>
                </a:effectLst>
              </a:rPr>
              <a:t>Generalization dataset stories under each charts</a:t>
            </a:r>
            <a:endParaRPr lang="en-US" sz="1200" dirty="0"/>
          </a:p>
        </p:txBody>
      </p:sp>
    </p:spTree>
    <p:extLst>
      <p:ext uri="{BB962C8B-B14F-4D97-AF65-F5344CB8AC3E}">
        <p14:creationId xmlns:p14="http://schemas.microsoft.com/office/powerpoint/2010/main" val="1811141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C6A06-896B-413E-A18C-58B2C57066A7}"/>
              </a:ext>
            </a:extLst>
          </p:cNvPr>
          <p:cNvSpPr>
            <a:spLocks noGrp="1"/>
          </p:cNvSpPr>
          <p:nvPr>
            <p:ph type="title"/>
          </p:nvPr>
        </p:nvSpPr>
        <p:spPr>
          <a:xfrm>
            <a:off x="4796118" y="685801"/>
            <a:ext cx="6687670" cy="1178858"/>
          </a:xfrm>
          <a:scene3d>
            <a:camera prst="orthographicFront"/>
            <a:lightRig rig="threePt" dir="t"/>
          </a:scene3d>
          <a:sp3d>
            <a:bevelT prst="slope"/>
          </a:sp3d>
        </p:spPr>
        <p:style>
          <a:lnRef idx="2">
            <a:schemeClr val="accent4"/>
          </a:lnRef>
          <a:fillRef idx="1">
            <a:schemeClr val="lt1"/>
          </a:fillRef>
          <a:effectRef idx="0">
            <a:schemeClr val="accent4"/>
          </a:effectRef>
          <a:fontRef idx="minor">
            <a:schemeClr val="dk1"/>
          </a:fontRef>
        </p:style>
        <p:txBody>
          <a:bodyPr>
            <a:normAutofit/>
          </a:bodyPr>
          <a:lstStyle/>
          <a:p>
            <a:r>
              <a:rPr lang="en-US" sz="2000" dirty="0">
                <a:solidFill>
                  <a:schemeClr val="accent4">
                    <a:lumMod val="60000"/>
                    <a:lumOff val="40000"/>
                  </a:schemeClr>
                </a:solidFill>
              </a:rPr>
              <a:t>Introducing quality of weather and climate datasets</a:t>
            </a:r>
          </a:p>
        </p:txBody>
      </p:sp>
      <p:pic>
        <p:nvPicPr>
          <p:cNvPr id="4" name="Content Placeholder 3">
            <a:extLst>
              <a:ext uri="{FF2B5EF4-FFF2-40B4-BE49-F238E27FC236}">
                <a16:creationId xmlns:a16="http://schemas.microsoft.com/office/drawing/2014/main" id="{6150DAE4-5DB0-40A5-B79A-47880C8FADB6}"/>
              </a:ext>
            </a:extLst>
          </p:cNvPr>
          <p:cNvPicPr>
            <a:picLocks noGrp="1" noChangeAspect="1"/>
          </p:cNvPicPr>
          <p:nvPr>
            <p:ph idx="1"/>
          </p:nvPr>
        </p:nvPicPr>
        <p:blipFill>
          <a:blip r:embed="rId2"/>
          <a:stretch>
            <a:fillRect/>
          </a:stretch>
        </p:blipFill>
        <p:spPr>
          <a:xfrm>
            <a:off x="239681" y="2677353"/>
            <a:ext cx="4816257" cy="3121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92727758-5257-404D-A05A-033A205CA9A5}"/>
              </a:ext>
            </a:extLst>
          </p:cNvPr>
          <p:cNvSpPr txBox="1"/>
          <p:nvPr/>
        </p:nvSpPr>
        <p:spPr>
          <a:xfrm>
            <a:off x="5567082" y="2447365"/>
            <a:ext cx="6024283" cy="2308324"/>
          </a:xfrm>
          <a:prstGeom prst="rect">
            <a:avLst/>
          </a:prstGeom>
          <a:noFill/>
        </p:spPr>
        <p:txBody>
          <a:bodyPr wrap="square" rtlCol="0">
            <a:spAutoFit/>
          </a:bodyPr>
          <a:lstStyle/>
          <a:p>
            <a:r>
              <a:rPr lang="en-US" dirty="0"/>
              <a:t>Even climate wants to speak with us!</a:t>
            </a:r>
          </a:p>
          <a:p>
            <a:r>
              <a:rPr lang="en-US" dirty="0"/>
              <a:t>Drops of water, Temperature and even bacteria inside of them have lots of information!</a:t>
            </a:r>
          </a:p>
          <a:p>
            <a:r>
              <a:rPr lang="en-US" dirty="0"/>
              <a:t>In middle of it, even geographical places, days and time are considered!</a:t>
            </a:r>
          </a:p>
          <a:p>
            <a:r>
              <a:rPr lang="en-US" dirty="0"/>
              <a:t>Our aim is to recognize relationships, to see what will happen after rainy day in Australia or see and recognize the bacteria inside it!</a:t>
            </a:r>
          </a:p>
        </p:txBody>
      </p:sp>
    </p:spTree>
    <p:extLst>
      <p:ext uri="{BB962C8B-B14F-4D97-AF65-F5344CB8AC3E}">
        <p14:creationId xmlns:p14="http://schemas.microsoft.com/office/powerpoint/2010/main" val="1529494459"/>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84FF2-F0C2-4A87-A9AB-952049228F58}"/>
              </a:ext>
            </a:extLst>
          </p:cNvPr>
          <p:cNvSpPr>
            <a:spLocks noGrp="1"/>
          </p:cNvSpPr>
          <p:nvPr>
            <p:ph type="title"/>
          </p:nvPr>
        </p:nvSpPr>
        <p:spPr>
          <a:xfrm>
            <a:off x="3199094" y="237564"/>
            <a:ext cx="6195918" cy="1125071"/>
          </a:xfrm>
          <a:effectLst>
            <a:glow rad="101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a:normAutofit/>
          </a:bodyPr>
          <a:lstStyle/>
          <a:p>
            <a:pPr algn="l"/>
            <a:r>
              <a:rPr lang="en-US" sz="1800" dirty="0">
                <a:solidFill>
                  <a:schemeClr val="accent4">
                    <a:lumMod val="60000"/>
                    <a:lumOff val="40000"/>
                  </a:schemeClr>
                </a:solidFill>
              </a:rPr>
              <a:t>How can we enter to climate datasets for </a:t>
            </a:r>
            <a:r>
              <a:rPr lang="en-US" sz="1800" dirty="0" err="1">
                <a:solidFill>
                  <a:schemeClr val="accent4">
                    <a:lumMod val="60000"/>
                    <a:lumOff val="40000"/>
                  </a:schemeClr>
                </a:solidFill>
              </a:rPr>
              <a:t>analysisin</a:t>
            </a:r>
            <a:r>
              <a:rPr lang="en-US" sz="1800" dirty="0">
                <a:solidFill>
                  <a:schemeClr val="accent4">
                    <a:lumMod val="60000"/>
                    <a:lumOff val="40000"/>
                  </a:schemeClr>
                </a:solidFill>
              </a:rPr>
              <a:t> R:</a:t>
            </a:r>
          </a:p>
        </p:txBody>
      </p:sp>
      <p:sp>
        <p:nvSpPr>
          <p:cNvPr id="6" name="Content Placeholder 5">
            <a:extLst>
              <a:ext uri="{FF2B5EF4-FFF2-40B4-BE49-F238E27FC236}">
                <a16:creationId xmlns:a16="http://schemas.microsoft.com/office/drawing/2014/main" id="{9083B182-F872-408F-9D3C-ED091CD70CF1}"/>
              </a:ext>
            </a:extLst>
          </p:cNvPr>
          <p:cNvSpPr>
            <a:spLocks noGrp="1"/>
          </p:cNvSpPr>
          <p:nvPr>
            <p:ph idx="1"/>
          </p:nvPr>
        </p:nvSpPr>
        <p:spPr>
          <a:xfrm>
            <a:off x="623698" y="1703294"/>
            <a:ext cx="5920537" cy="2200836"/>
          </a:xfrm>
        </p:spPr>
        <p:style>
          <a:lnRef idx="2">
            <a:schemeClr val="accent1"/>
          </a:lnRef>
          <a:fillRef idx="1">
            <a:schemeClr val="lt1"/>
          </a:fillRef>
          <a:effectRef idx="0">
            <a:schemeClr val="accent1"/>
          </a:effectRef>
          <a:fontRef idx="minor">
            <a:schemeClr val="dk1"/>
          </a:fontRef>
        </p:style>
        <p:txBody>
          <a:bodyPr>
            <a:normAutofit/>
          </a:bodyPr>
          <a:lstStyle/>
          <a:p>
            <a:pPr marL="0" indent="0">
              <a:buNone/>
            </a:pPr>
            <a:r>
              <a:rPr lang="en-US" dirty="0"/>
              <a:t>library(</a:t>
            </a:r>
            <a:r>
              <a:rPr lang="en-US" dirty="0" err="1"/>
              <a:t>dplyr</a:t>
            </a:r>
            <a:r>
              <a:rPr lang="en-US" dirty="0"/>
              <a:t>)</a:t>
            </a:r>
            <a:endParaRPr lang="fa-IR" dirty="0"/>
          </a:p>
          <a:p>
            <a:pPr marL="0" indent="0">
              <a:buNone/>
            </a:pPr>
            <a:r>
              <a:rPr lang="en-US" dirty="0"/>
              <a:t>library(</a:t>
            </a:r>
            <a:r>
              <a:rPr lang="en-US" dirty="0" err="1"/>
              <a:t>tidytuesdayR</a:t>
            </a:r>
            <a:r>
              <a:rPr lang="en-US" dirty="0"/>
              <a:t>)</a:t>
            </a:r>
            <a:endParaRPr lang="fa-IR" dirty="0"/>
          </a:p>
          <a:p>
            <a:pPr marL="0" indent="0">
              <a:buNone/>
            </a:pPr>
            <a:r>
              <a:rPr lang="en-US" dirty="0" err="1"/>
              <a:t>tt</a:t>
            </a:r>
            <a:r>
              <a:rPr lang="en-US" dirty="0"/>
              <a:t> &lt;- </a:t>
            </a:r>
            <a:r>
              <a:rPr lang="en-US" dirty="0" err="1"/>
              <a:t>tidytuesdayR</a:t>
            </a:r>
            <a:r>
              <a:rPr lang="en-US" dirty="0"/>
              <a:t>::</a:t>
            </a:r>
            <a:r>
              <a:rPr lang="en-US" dirty="0" err="1"/>
              <a:t>tt_load</a:t>
            </a:r>
            <a:r>
              <a:rPr lang="en-US" dirty="0"/>
              <a:t>('2025-05-20')</a:t>
            </a:r>
          </a:p>
        </p:txBody>
      </p:sp>
      <p:sp>
        <p:nvSpPr>
          <p:cNvPr id="7" name="TextBox 6">
            <a:extLst>
              <a:ext uri="{FF2B5EF4-FFF2-40B4-BE49-F238E27FC236}">
                <a16:creationId xmlns:a16="http://schemas.microsoft.com/office/drawing/2014/main" id="{0570028F-84D2-496B-BB20-280894CFBE28}"/>
              </a:ext>
            </a:extLst>
          </p:cNvPr>
          <p:cNvSpPr txBox="1"/>
          <p:nvPr/>
        </p:nvSpPr>
        <p:spPr>
          <a:xfrm>
            <a:off x="7028329" y="1788049"/>
            <a:ext cx="4903695" cy="20313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Our datasets have 2 categories which is relating to Australia. One category contains information about place of swimming, region, latitude, longitude, day, hour, amount of bacteria, conductivity. The other category contains day, max and min temperature, latitude, longitude and cementation.</a:t>
            </a:r>
          </a:p>
        </p:txBody>
      </p:sp>
      <p:pic>
        <p:nvPicPr>
          <p:cNvPr id="3" name="Picture 2">
            <a:extLst>
              <a:ext uri="{FF2B5EF4-FFF2-40B4-BE49-F238E27FC236}">
                <a16:creationId xmlns:a16="http://schemas.microsoft.com/office/drawing/2014/main" id="{D5004956-A446-426A-8ABE-3A82955172C7}"/>
              </a:ext>
            </a:extLst>
          </p:cNvPr>
          <p:cNvPicPr>
            <a:picLocks noChangeAspect="1"/>
          </p:cNvPicPr>
          <p:nvPr/>
        </p:nvPicPr>
        <p:blipFill>
          <a:blip r:embed="rId2"/>
          <a:stretch>
            <a:fillRect/>
          </a:stretch>
        </p:blipFill>
        <p:spPr>
          <a:xfrm>
            <a:off x="5233146" y="3904130"/>
            <a:ext cx="3034554" cy="2638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630275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5002B-5551-4EF9-89B7-88709B4E4309}"/>
              </a:ext>
            </a:extLst>
          </p:cNvPr>
          <p:cNvSpPr>
            <a:spLocks noGrp="1"/>
          </p:cNvSpPr>
          <p:nvPr>
            <p:ph type="title"/>
          </p:nvPr>
        </p:nvSpPr>
        <p:spPr>
          <a:xfrm>
            <a:off x="6096000" y="318247"/>
            <a:ext cx="5701553" cy="1286435"/>
          </a:xfrm>
          <a:effectLst>
            <a:glow rad="1397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a:normAutofit/>
          </a:bodyPr>
          <a:lstStyle/>
          <a:p>
            <a:r>
              <a:rPr lang="en-US" sz="1600" dirty="0"/>
              <a:t>Now, we want to see which places had rain the most?</a:t>
            </a:r>
          </a:p>
        </p:txBody>
      </p:sp>
      <p:sp>
        <p:nvSpPr>
          <p:cNvPr id="3" name="Content Placeholder 2">
            <a:extLst>
              <a:ext uri="{FF2B5EF4-FFF2-40B4-BE49-F238E27FC236}">
                <a16:creationId xmlns:a16="http://schemas.microsoft.com/office/drawing/2014/main" id="{758DB414-7648-4D6D-A275-ED26C6339A23}"/>
              </a:ext>
            </a:extLst>
          </p:cNvPr>
          <p:cNvSpPr>
            <a:spLocks noGrp="1"/>
          </p:cNvSpPr>
          <p:nvPr>
            <p:ph idx="1"/>
          </p:nvPr>
        </p:nvSpPr>
        <p:spPr>
          <a:xfrm>
            <a:off x="426476" y="1804146"/>
            <a:ext cx="6198442" cy="3249707"/>
          </a:xfrm>
        </p:spPr>
        <p:style>
          <a:lnRef idx="2">
            <a:schemeClr val="accent1"/>
          </a:lnRef>
          <a:fillRef idx="1">
            <a:schemeClr val="lt1"/>
          </a:fillRef>
          <a:effectRef idx="0">
            <a:schemeClr val="accent1"/>
          </a:effectRef>
          <a:fontRef idx="minor">
            <a:schemeClr val="dk1"/>
          </a:fontRef>
        </p:style>
        <p:txBody>
          <a:bodyPr/>
          <a:lstStyle/>
          <a:p>
            <a:r>
              <a:rPr lang="en-US" dirty="0" err="1"/>
              <a:t>ggplot</a:t>
            </a:r>
            <a:r>
              <a:rPr lang="en-US" dirty="0"/>
              <a:t>(rain_top10, </a:t>
            </a:r>
            <a:r>
              <a:rPr lang="en-US" dirty="0" err="1"/>
              <a:t>aes</a:t>
            </a:r>
            <a:r>
              <a:rPr lang="en-US" dirty="0"/>
              <a:t>(x = reorder(</a:t>
            </a:r>
            <a:r>
              <a:rPr lang="en-US" dirty="0" err="1"/>
              <a:t>swim_site</a:t>
            </a:r>
            <a:r>
              <a:rPr lang="en-US" dirty="0"/>
              <a:t>, </a:t>
            </a:r>
            <a:r>
              <a:rPr lang="en-US" dirty="0" err="1"/>
              <a:t>total_precipitation</a:t>
            </a:r>
            <a:r>
              <a:rPr lang="en-US" dirty="0"/>
              <a:t>), y = </a:t>
            </a:r>
            <a:r>
              <a:rPr lang="en-US" dirty="0" err="1"/>
              <a:t>total_precipitation</a:t>
            </a:r>
            <a:r>
              <a:rPr lang="en-US" dirty="0"/>
              <a:t>, fill = </a:t>
            </a:r>
            <a:r>
              <a:rPr lang="en-US" dirty="0" err="1"/>
              <a:t>swim_site</a:t>
            </a:r>
            <a:r>
              <a:rPr lang="en-US" dirty="0"/>
              <a:t>)) +  </a:t>
            </a:r>
            <a:r>
              <a:rPr lang="en-US" dirty="0" err="1"/>
              <a:t>geom_col</a:t>
            </a:r>
            <a:r>
              <a:rPr lang="en-US" dirty="0"/>
              <a:t>(</a:t>
            </a:r>
            <a:r>
              <a:rPr lang="en-US" dirty="0" err="1"/>
              <a:t>show.legend</a:t>
            </a:r>
            <a:r>
              <a:rPr lang="en-US" dirty="0"/>
              <a:t> = FALSE) +  </a:t>
            </a:r>
            <a:r>
              <a:rPr lang="en-US" dirty="0" err="1"/>
              <a:t>coord_flip</a:t>
            </a:r>
            <a:r>
              <a:rPr lang="en-US" dirty="0"/>
              <a:t>() +  labs(title = "</a:t>
            </a:r>
            <a:r>
              <a:rPr lang="fa-IR" dirty="0"/>
              <a:t>میزان کل بارندگی در 10 نقطه شنا برتر", </a:t>
            </a:r>
            <a:r>
              <a:rPr lang="en-US" dirty="0"/>
              <a:t>x = "</a:t>
            </a:r>
            <a:r>
              <a:rPr lang="fa-IR" dirty="0"/>
              <a:t>نقطه شنا", </a:t>
            </a:r>
            <a:r>
              <a:rPr lang="en-US" dirty="0"/>
              <a:t>y = "</a:t>
            </a:r>
            <a:r>
              <a:rPr lang="fa-IR" dirty="0"/>
              <a:t>کل بارندگی (میلی‌متر)") +  </a:t>
            </a:r>
            <a:r>
              <a:rPr lang="en-US" dirty="0" err="1"/>
              <a:t>theme_minimal</a:t>
            </a:r>
            <a:r>
              <a:rPr lang="en-US" dirty="0"/>
              <a:t>()</a:t>
            </a:r>
          </a:p>
        </p:txBody>
      </p:sp>
      <p:sp>
        <p:nvSpPr>
          <p:cNvPr id="4" name="AutoShape 2">
            <a:extLst>
              <a:ext uri="{FF2B5EF4-FFF2-40B4-BE49-F238E27FC236}">
                <a16:creationId xmlns:a16="http://schemas.microsoft.com/office/drawing/2014/main" id="{E39734E8-224E-4CEA-A823-2A8A2B98B198}"/>
              </a:ext>
            </a:extLst>
          </p:cNvPr>
          <p:cNvSpPr>
            <a:spLocks noChangeAspect="1" noChangeArrowheads="1"/>
          </p:cNvSpPr>
          <p:nvPr/>
        </p:nvSpPr>
        <p:spPr bwMode="auto">
          <a:xfrm>
            <a:off x="5943600" y="103094"/>
            <a:ext cx="3478306" cy="34783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88F605C8-10F2-43DB-993D-EB50D09CC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8377" y="1999829"/>
            <a:ext cx="5633666" cy="408720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26937791"/>
      </p:ext>
    </p:extLst>
  </p:cSld>
  <p:clrMapOvr>
    <a:masterClrMapping/>
  </p:clrMapOvr>
  <mc:AlternateContent xmlns:mc="http://schemas.openxmlformats.org/markup-compatibility/2006" xmlns:p14="http://schemas.microsoft.com/office/powerpoint/2010/main">
    <mc:Choice Requires="p14">
      <p:transition spd="slow" p14:dur="1500">
        <p14:ripple dir="l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5524-9565-434B-8649-1C686F70F747}"/>
              </a:ext>
            </a:extLst>
          </p:cNvPr>
          <p:cNvSpPr>
            <a:spLocks noGrp="1"/>
          </p:cNvSpPr>
          <p:nvPr>
            <p:ph type="title"/>
          </p:nvPr>
        </p:nvSpPr>
        <p:spPr>
          <a:xfrm>
            <a:off x="5181600" y="331695"/>
            <a:ext cx="6366248" cy="1111623"/>
          </a:xfrm>
          <a:effectLst>
            <a:softEdge rad="63500"/>
          </a:effectLst>
        </p:spPr>
        <p:style>
          <a:lnRef idx="1">
            <a:schemeClr val="accent1"/>
          </a:lnRef>
          <a:fillRef idx="2">
            <a:schemeClr val="accent1"/>
          </a:fillRef>
          <a:effectRef idx="1">
            <a:schemeClr val="accent1"/>
          </a:effectRef>
          <a:fontRef idx="minor">
            <a:schemeClr val="dk1"/>
          </a:fontRef>
        </p:style>
        <p:txBody>
          <a:bodyPr>
            <a:normAutofit/>
          </a:bodyPr>
          <a:lstStyle/>
          <a:p>
            <a:r>
              <a:rPr lang="en-US" sz="2000" dirty="0"/>
              <a:t>We now want to analysis with bar charts. To see which swimming places had more mean of rain.</a:t>
            </a:r>
          </a:p>
        </p:txBody>
      </p:sp>
      <p:pic>
        <p:nvPicPr>
          <p:cNvPr id="5" name="Content Placeholder 4">
            <a:extLst>
              <a:ext uri="{FF2B5EF4-FFF2-40B4-BE49-F238E27FC236}">
                <a16:creationId xmlns:a16="http://schemas.microsoft.com/office/drawing/2014/main" id="{C3E57671-DBFA-4898-BA23-300348862E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4089" y="1947581"/>
            <a:ext cx="6090238" cy="424702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A60E63EA-B8AA-4BA4-872C-52FD01F7639F}"/>
              </a:ext>
            </a:extLst>
          </p:cNvPr>
          <p:cNvSpPr txBox="1"/>
          <p:nvPr/>
        </p:nvSpPr>
        <p:spPr>
          <a:xfrm>
            <a:off x="896471" y="1947581"/>
            <a:ext cx="4285129"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err="1"/>
              <a:t>ggplot</a:t>
            </a:r>
            <a:r>
              <a:rPr lang="en-US" dirty="0"/>
              <a:t>(rain_top10, </a:t>
            </a:r>
            <a:r>
              <a:rPr lang="en-US" dirty="0" err="1"/>
              <a:t>aes</a:t>
            </a:r>
            <a:r>
              <a:rPr lang="en-US" dirty="0"/>
              <a:t>(x = reorder(</a:t>
            </a:r>
            <a:r>
              <a:rPr lang="en-US" dirty="0" err="1"/>
              <a:t>swim_site</a:t>
            </a:r>
            <a:r>
              <a:rPr lang="en-US" dirty="0"/>
              <a:t>, </a:t>
            </a:r>
            <a:r>
              <a:rPr lang="en-US" dirty="0" err="1"/>
              <a:t>total_precipitation</a:t>
            </a:r>
            <a:r>
              <a:rPr lang="en-US" dirty="0"/>
              <a:t>), y = </a:t>
            </a:r>
            <a:r>
              <a:rPr lang="en-US" dirty="0" err="1"/>
              <a:t>total_precipitation</a:t>
            </a:r>
            <a:r>
              <a:rPr lang="en-US" dirty="0"/>
              <a:t>, fill = </a:t>
            </a:r>
            <a:r>
              <a:rPr lang="en-US" dirty="0" err="1"/>
              <a:t>swim_site</a:t>
            </a:r>
            <a:r>
              <a:rPr lang="en-US" dirty="0"/>
              <a:t>)) +  </a:t>
            </a:r>
            <a:r>
              <a:rPr lang="en-US" dirty="0" err="1"/>
              <a:t>geom_col</a:t>
            </a:r>
            <a:r>
              <a:rPr lang="en-US" dirty="0"/>
              <a:t>(</a:t>
            </a:r>
            <a:r>
              <a:rPr lang="en-US" dirty="0" err="1"/>
              <a:t>show.legend</a:t>
            </a:r>
            <a:r>
              <a:rPr lang="en-US" dirty="0"/>
              <a:t> = FALSE) +  </a:t>
            </a:r>
            <a:r>
              <a:rPr lang="en-US" dirty="0" err="1"/>
              <a:t>coord_flip</a:t>
            </a:r>
            <a:r>
              <a:rPr lang="en-US" dirty="0"/>
              <a:t>() +  labs(title = "</a:t>
            </a:r>
            <a:r>
              <a:rPr lang="fa-IR" dirty="0"/>
              <a:t>میزان کل بارندگی در 10 نقطه شنا برتر", </a:t>
            </a:r>
            <a:r>
              <a:rPr lang="en-US" dirty="0"/>
              <a:t>x = "</a:t>
            </a:r>
            <a:r>
              <a:rPr lang="fa-IR" dirty="0"/>
              <a:t>نقطه شنا", </a:t>
            </a:r>
            <a:r>
              <a:rPr lang="en-US" dirty="0"/>
              <a:t>y = "</a:t>
            </a:r>
            <a:r>
              <a:rPr lang="fa-IR" dirty="0"/>
              <a:t>کل بارندگی (میلی‌متر)") +  </a:t>
            </a:r>
            <a:r>
              <a:rPr lang="en-US" dirty="0" err="1"/>
              <a:t>theme_minimal</a:t>
            </a:r>
            <a:r>
              <a:rPr lang="en-US" dirty="0"/>
              <a:t>()</a:t>
            </a:r>
          </a:p>
        </p:txBody>
      </p:sp>
    </p:spTree>
    <p:extLst>
      <p:ext uri="{BB962C8B-B14F-4D97-AF65-F5344CB8AC3E}">
        <p14:creationId xmlns:p14="http://schemas.microsoft.com/office/powerpoint/2010/main" val="10414673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47E62-A182-4272-98A7-9CF558BC4E1F}"/>
              </a:ext>
            </a:extLst>
          </p:cNvPr>
          <p:cNvSpPr>
            <a:spLocks noGrp="1"/>
          </p:cNvSpPr>
          <p:nvPr>
            <p:ph type="title"/>
          </p:nvPr>
        </p:nvSpPr>
        <p:spPr>
          <a:xfrm>
            <a:off x="5298140" y="313416"/>
            <a:ext cx="6204883" cy="1304364"/>
          </a:xfrm>
          <a:effectLst>
            <a:reflection blurRad="6350" stA="52000" endA="300" endPos="35000" dir="5400000" sy="-100000" algn="bl" rotWithShape="0"/>
          </a:effectLst>
        </p:spPr>
        <p:style>
          <a:lnRef idx="2">
            <a:schemeClr val="accent1"/>
          </a:lnRef>
          <a:fillRef idx="1">
            <a:schemeClr val="lt1"/>
          </a:fillRef>
          <a:effectRef idx="0">
            <a:schemeClr val="accent1"/>
          </a:effectRef>
          <a:fontRef idx="minor">
            <a:schemeClr val="dk1"/>
          </a:fontRef>
        </p:style>
        <p:txBody>
          <a:bodyPr>
            <a:normAutofit/>
          </a:bodyPr>
          <a:lstStyle/>
          <a:p>
            <a:r>
              <a:rPr lang="en-US" sz="2000" dirty="0"/>
              <a:t>Now we want to see if increasing rain increasing enterococci bacteria?</a:t>
            </a:r>
          </a:p>
        </p:txBody>
      </p:sp>
      <p:pic>
        <p:nvPicPr>
          <p:cNvPr id="4" name="Content Placeholder 3">
            <a:extLst>
              <a:ext uri="{FF2B5EF4-FFF2-40B4-BE49-F238E27FC236}">
                <a16:creationId xmlns:a16="http://schemas.microsoft.com/office/drawing/2014/main" id="{94503E0A-F1C6-4BA3-94E7-200569CA5F0A}"/>
              </a:ext>
            </a:extLst>
          </p:cNvPr>
          <p:cNvPicPr>
            <a:picLocks noGrp="1" noChangeAspect="1"/>
          </p:cNvPicPr>
          <p:nvPr>
            <p:ph idx="1"/>
          </p:nvPr>
        </p:nvPicPr>
        <p:blipFill>
          <a:blip r:embed="rId2"/>
          <a:stretch>
            <a:fillRect/>
          </a:stretch>
        </p:blipFill>
        <p:spPr>
          <a:xfrm>
            <a:off x="6021517" y="1829862"/>
            <a:ext cx="5080858" cy="42482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5AC93049-C13F-46FC-88EE-52D23825B3FC}"/>
              </a:ext>
            </a:extLst>
          </p:cNvPr>
          <p:cNvSpPr txBox="1"/>
          <p:nvPr/>
        </p:nvSpPr>
        <p:spPr>
          <a:xfrm>
            <a:off x="1299881" y="3105834"/>
            <a:ext cx="3998259" cy="646331"/>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According the charts when rain increase enterococci bacteria will decrease.</a:t>
            </a:r>
          </a:p>
        </p:txBody>
      </p:sp>
      <p:sp>
        <p:nvSpPr>
          <p:cNvPr id="6" name="TextBox 5">
            <a:extLst>
              <a:ext uri="{FF2B5EF4-FFF2-40B4-BE49-F238E27FC236}">
                <a16:creationId xmlns:a16="http://schemas.microsoft.com/office/drawing/2014/main" id="{852098C1-D616-4A7B-8BF9-CECECB1E81C5}"/>
              </a:ext>
            </a:extLst>
          </p:cNvPr>
          <p:cNvSpPr txBox="1"/>
          <p:nvPr/>
        </p:nvSpPr>
        <p:spPr>
          <a:xfrm>
            <a:off x="1299881" y="3821342"/>
            <a:ext cx="3930610" cy="646331"/>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But statistical test is more accurate. Thus we calculate that too.</a:t>
            </a:r>
          </a:p>
        </p:txBody>
      </p:sp>
      <p:sp>
        <p:nvSpPr>
          <p:cNvPr id="7" name="TextBox 6">
            <a:extLst>
              <a:ext uri="{FF2B5EF4-FFF2-40B4-BE49-F238E27FC236}">
                <a16:creationId xmlns:a16="http://schemas.microsoft.com/office/drawing/2014/main" id="{D24606D3-B46D-466F-A012-7BB504CB159F}"/>
              </a:ext>
            </a:extLst>
          </p:cNvPr>
          <p:cNvSpPr txBox="1"/>
          <p:nvPr/>
        </p:nvSpPr>
        <p:spPr>
          <a:xfrm flipH="1">
            <a:off x="1910310" y="4535061"/>
            <a:ext cx="3222398" cy="92333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err="1"/>
              <a:t>precipitation_mm</a:t>
            </a:r>
            <a:r>
              <a:rPr lang="en-US" dirty="0"/>
              <a:t>  </a:t>
            </a:r>
            <a:r>
              <a:rPr lang="fa-IR" dirty="0"/>
              <a:t>=</a:t>
            </a:r>
            <a:r>
              <a:rPr lang="en-US" dirty="0"/>
              <a:t> 21.225</a:t>
            </a:r>
            <a:endParaRPr lang="fa-IR" dirty="0"/>
          </a:p>
          <a:p>
            <a:r>
              <a:rPr lang="en-US" dirty="0"/>
              <a:t>The coefficient is positive. So we have positive relationship. </a:t>
            </a:r>
          </a:p>
        </p:txBody>
      </p:sp>
      <p:sp>
        <p:nvSpPr>
          <p:cNvPr id="8" name="TextBox 7">
            <a:extLst>
              <a:ext uri="{FF2B5EF4-FFF2-40B4-BE49-F238E27FC236}">
                <a16:creationId xmlns:a16="http://schemas.microsoft.com/office/drawing/2014/main" id="{A0BA6BB9-E213-4D79-B248-5E17DF479098}"/>
              </a:ext>
            </a:extLst>
          </p:cNvPr>
          <p:cNvSpPr txBox="1"/>
          <p:nvPr/>
        </p:nvSpPr>
        <p:spPr>
          <a:xfrm>
            <a:off x="1089625" y="461684"/>
            <a:ext cx="4043083" cy="258532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err="1"/>
              <a:t>ggplot</a:t>
            </a:r>
            <a:r>
              <a:rPr lang="en-US" dirty="0"/>
              <a:t>(combined, </a:t>
            </a:r>
            <a:r>
              <a:rPr lang="en-US" dirty="0" err="1"/>
              <a:t>aes</a:t>
            </a:r>
            <a:r>
              <a:rPr lang="en-US" dirty="0"/>
              <a:t>(x = </a:t>
            </a:r>
            <a:r>
              <a:rPr lang="en-US" dirty="0" err="1"/>
              <a:t>precipitation_mm</a:t>
            </a:r>
            <a:r>
              <a:rPr lang="en-US" dirty="0"/>
              <a:t>, y = enterococci_cfu_100ml)) +  </a:t>
            </a:r>
            <a:r>
              <a:rPr lang="en-US" dirty="0" err="1"/>
              <a:t>geom_point</a:t>
            </a:r>
            <a:r>
              <a:rPr lang="en-US" dirty="0"/>
              <a:t>(alpha = 0.2, color = "</a:t>
            </a:r>
            <a:r>
              <a:rPr lang="en-US" dirty="0" err="1"/>
              <a:t>steelblue</a:t>
            </a:r>
            <a:r>
              <a:rPr lang="en-US" dirty="0"/>
              <a:t>") +  labs(    title = "</a:t>
            </a:r>
            <a:r>
              <a:rPr lang="fa-IR" dirty="0"/>
              <a:t>آیا بارندگی باعث افزایش باکتری </a:t>
            </a:r>
            <a:r>
              <a:rPr lang="en-US" dirty="0"/>
              <a:t>Enterococci </a:t>
            </a:r>
            <a:r>
              <a:rPr lang="fa-IR" dirty="0"/>
              <a:t>در آب می‌شود؟",    </a:t>
            </a:r>
            <a:r>
              <a:rPr lang="en-US" dirty="0"/>
              <a:t>x = "</a:t>
            </a:r>
            <a:r>
              <a:rPr lang="fa-IR" dirty="0"/>
              <a:t>میزان بارندگی (میلی‌متر)",    </a:t>
            </a:r>
            <a:r>
              <a:rPr lang="en-US" dirty="0"/>
              <a:t>y = "</a:t>
            </a:r>
            <a:r>
              <a:rPr lang="fa-IR" dirty="0"/>
              <a:t>تعداد </a:t>
            </a:r>
            <a:r>
              <a:rPr lang="en-US" dirty="0"/>
              <a:t>Enterococci (CFU/100ml)"  ) +  </a:t>
            </a:r>
            <a:r>
              <a:rPr lang="en-US" dirty="0" err="1"/>
              <a:t>theme_minimal</a:t>
            </a:r>
            <a:r>
              <a:rPr lang="en-US" dirty="0"/>
              <a:t>()</a:t>
            </a:r>
          </a:p>
        </p:txBody>
      </p:sp>
    </p:spTree>
    <p:extLst>
      <p:ext uri="{BB962C8B-B14F-4D97-AF65-F5344CB8AC3E}">
        <p14:creationId xmlns:p14="http://schemas.microsoft.com/office/powerpoint/2010/main" val="36946013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E66E-0151-4D23-B98E-B288C177638A}"/>
              </a:ext>
            </a:extLst>
          </p:cNvPr>
          <p:cNvSpPr>
            <a:spLocks noGrp="1"/>
          </p:cNvSpPr>
          <p:nvPr>
            <p:ph type="title"/>
          </p:nvPr>
        </p:nvSpPr>
        <p:spPr>
          <a:xfrm>
            <a:off x="5002306" y="246531"/>
            <a:ext cx="6563471" cy="1689846"/>
          </a:xfrm>
          <a:effectLst>
            <a:reflection blurRad="6350" stA="50000" endA="300" endPos="55500" dist="101600" dir="5400000" sy="-100000" algn="bl" rotWithShape="0"/>
          </a:effectLst>
        </p:spPr>
        <p:style>
          <a:lnRef idx="2">
            <a:schemeClr val="accent1"/>
          </a:lnRef>
          <a:fillRef idx="1">
            <a:schemeClr val="lt1"/>
          </a:fillRef>
          <a:effectRef idx="0">
            <a:schemeClr val="accent1"/>
          </a:effectRef>
          <a:fontRef idx="minor">
            <a:schemeClr val="dk1"/>
          </a:fontRef>
        </p:style>
        <p:txBody>
          <a:bodyPr>
            <a:noAutofit/>
          </a:bodyPr>
          <a:lstStyle/>
          <a:p>
            <a:pPr algn="l"/>
            <a:r>
              <a:rPr lang="en-US" sz="1600" dirty="0"/>
              <a:t>Look at charts. One reason that in last slide why the conclusion from charts and test is different is because of outliers.  Base of following chart, outliers are more when amount of rain is lower. So that in real and without outliers the result is as same as test. The more rain is the more bacteria will be.</a:t>
            </a:r>
          </a:p>
        </p:txBody>
      </p:sp>
      <p:pic>
        <p:nvPicPr>
          <p:cNvPr id="4" name="Content Placeholder 3">
            <a:extLst>
              <a:ext uri="{FF2B5EF4-FFF2-40B4-BE49-F238E27FC236}">
                <a16:creationId xmlns:a16="http://schemas.microsoft.com/office/drawing/2014/main" id="{CA58B277-AD2C-47EE-8478-34579FB3AF39}"/>
              </a:ext>
            </a:extLst>
          </p:cNvPr>
          <p:cNvPicPr>
            <a:picLocks noGrp="1" noChangeAspect="1"/>
          </p:cNvPicPr>
          <p:nvPr>
            <p:ph idx="1"/>
          </p:nvPr>
        </p:nvPicPr>
        <p:blipFill>
          <a:blip r:embed="rId2"/>
          <a:stretch>
            <a:fillRect/>
          </a:stretch>
        </p:blipFill>
        <p:spPr>
          <a:xfrm>
            <a:off x="913092" y="2196353"/>
            <a:ext cx="5792503" cy="400826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3557805"/>
      </p:ext>
    </p:extLst>
  </p:cSld>
  <p:clrMapOvr>
    <a:masterClrMapping/>
  </p:clrMapOvr>
  <mc:AlternateContent xmlns:mc="http://schemas.openxmlformats.org/markup-compatibility/2006" xmlns:p14="http://schemas.microsoft.com/office/powerpoint/2010/main">
    <mc:Choice Requires="p14">
      <p:transition spd="slow" p14:dur="4000">
        <p14:vortex di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CDE38-3D10-4314-A9D5-5923391C7C56}"/>
              </a:ext>
            </a:extLst>
          </p:cNvPr>
          <p:cNvSpPr>
            <a:spLocks noGrp="1"/>
          </p:cNvSpPr>
          <p:nvPr>
            <p:ph type="title"/>
          </p:nvPr>
        </p:nvSpPr>
        <p:spPr>
          <a:xfrm>
            <a:off x="4306956" y="103095"/>
            <a:ext cx="7440707" cy="1232646"/>
          </a:xfrm>
          <a:effectLst>
            <a:glow rad="101600">
              <a:schemeClr val="accent5">
                <a:satMod val="175000"/>
                <a:alpha val="40000"/>
              </a:schemeClr>
            </a:glow>
          </a:effectLst>
        </p:spPr>
        <p:style>
          <a:lnRef idx="2">
            <a:schemeClr val="accent1"/>
          </a:lnRef>
          <a:fillRef idx="1">
            <a:schemeClr val="lt1"/>
          </a:fillRef>
          <a:effectRef idx="0">
            <a:schemeClr val="accent1"/>
          </a:effectRef>
          <a:fontRef idx="minor">
            <a:schemeClr val="dk1"/>
          </a:fontRef>
        </p:style>
        <p:txBody>
          <a:bodyPr>
            <a:normAutofit/>
          </a:bodyPr>
          <a:lstStyle/>
          <a:p>
            <a:pPr algn="l"/>
            <a:r>
              <a:rPr lang="fa-IR" sz="2400" dirty="0"/>
              <a:t> </a:t>
            </a:r>
            <a:r>
              <a:rPr lang="en-US" sz="2400" dirty="0"/>
              <a:t>Max and min of temperature for some regions.</a:t>
            </a:r>
          </a:p>
        </p:txBody>
      </p:sp>
      <p:pic>
        <p:nvPicPr>
          <p:cNvPr id="4" name="Content Placeholder 3">
            <a:extLst>
              <a:ext uri="{FF2B5EF4-FFF2-40B4-BE49-F238E27FC236}">
                <a16:creationId xmlns:a16="http://schemas.microsoft.com/office/drawing/2014/main" id="{40B18458-720C-461E-9004-D102D56E55D9}"/>
              </a:ext>
            </a:extLst>
          </p:cNvPr>
          <p:cNvPicPr>
            <a:picLocks noGrp="1" noChangeAspect="1"/>
          </p:cNvPicPr>
          <p:nvPr>
            <p:ph idx="1"/>
          </p:nvPr>
        </p:nvPicPr>
        <p:blipFill>
          <a:blip r:embed="rId2"/>
          <a:stretch>
            <a:fillRect/>
          </a:stretch>
        </p:blipFill>
        <p:spPr>
          <a:xfrm>
            <a:off x="4400503" y="1515035"/>
            <a:ext cx="7253615" cy="4939553"/>
          </a:xfrm>
          <a:prstGeom prst="rect">
            <a:avLst/>
          </a:prstGeom>
        </p:spPr>
      </p:pic>
      <p:sp>
        <p:nvSpPr>
          <p:cNvPr id="5" name="TextBox 4">
            <a:extLst>
              <a:ext uri="{FF2B5EF4-FFF2-40B4-BE49-F238E27FC236}">
                <a16:creationId xmlns:a16="http://schemas.microsoft.com/office/drawing/2014/main" id="{32EA2902-452A-43C0-A751-75E591BD5274}"/>
              </a:ext>
            </a:extLst>
          </p:cNvPr>
          <p:cNvSpPr txBox="1"/>
          <p:nvPr/>
        </p:nvSpPr>
        <p:spPr>
          <a:xfrm>
            <a:off x="0" y="1515035"/>
            <a:ext cx="4150659" cy="258532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err="1"/>
              <a:t>ggplot</a:t>
            </a:r>
            <a:r>
              <a:rPr lang="en-US" dirty="0"/>
              <a:t>(</a:t>
            </a:r>
            <a:r>
              <a:rPr lang="en-US" dirty="0" err="1"/>
              <a:t>temp_summary</a:t>
            </a:r>
            <a:r>
              <a:rPr lang="en-US" dirty="0"/>
              <a:t>, </a:t>
            </a:r>
            <a:r>
              <a:rPr lang="en-US" dirty="0" err="1"/>
              <a:t>aes</a:t>
            </a:r>
            <a:r>
              <a:rPr lang="en-US" dirty="0"/>
              <a:t>(x = date)) +  </a:t>
            </a:r>
            <a:r>
              <a:rPr lang="en-US" dirty="0" err="1"/>
              <a:t>geom_line</a:t>
            </a:r>
            <a:r>
              <a:rPr lang="en-US" dirty="0"/>
              <a:t>(</a:t>
            </a:r>
            <a:r>
              <a:rPr lang="en-US" dirty="0" err="1"/>
              <a:t>aes</a:t>
            </a:r>
            <a:r>
              <a:rPr lang="en-US" dirty="0"/>
              <a:t>(y = </a:t>
            </a:r>
            <a:r>
              <a:rPr lang="en-US" dirty="0" err="1"/>
              <a:t>max_temp</a:t>
            </a:r>
            <a:r>
              <a:rPr lang="en-US" dirty="0"/>
              <a:t>, color = "</a:t>
            </a:r>
            <a:r>
              <a:rPr lang="fa-IR" dirty="0"/>
              <a:t>دمای بیشینه")) +  </a:t>
            </a:r>
            <a:r>
              <a:rPr lang="en-US" dirty="0" err="1"/>
              <a:t>geom_line</a:t>
            </a:r>
            <a:r>
              <a:rPr lang="en-US" dirty="0"/>
              <a:t>(</a:t>
            </a:r>
            <a:r>
              <a:rPr lang="en-US" dirty="0" err="1"/>
              <a:t>aes</a:t>
            </a:r>
            <a:r>
              <a:rPr lang="en-US" dirty="0"/>
              <a:t>(y = </a:t>
            </a:r>
            <a:r>
              <a:rPr lang="en-US" dirty="0" err="1"/>
              <a:t>min_temp</a:t>
            </a:r>
            <a:r>
              <a:rPr lang="en-US" dirty="0"/>
              <a:t>, color = "</a:t>
            </a:r>
            <a:r>
              <a:rPr lang="fa-IR" dirty="0"/>
              <a:t>دمای کمینه")) +  </a:t>
            </a:r>
            <a:r>
              <a:rPr lang="en-US" dirty="0" err="1"/>
              <a:t>facet_wrap</a:t>
            </a:r>
            <a:r>
              <a:rPr lang="en-US" dirty="0"/>
              <a:t>(~region) +  labs(title = "</a:t>
            </a:r>
            <a:r>
              <a:rPr lang="fa-IR" dirty="0"/>
              <a:t>نمودار سری زمانی دما در مناطق مختلف",       </a:t>
            </a:r>
            <a:r>
              <a:rPr lang="en-US" dirty="0"/>
              <a:t>x = "</a:t>
            </a:r>
            <a:r>
              <a:rPr lang="fa-IR" dirty="0"/>
              <a:t>تاریخ",       </a:t>
            </a:r>
            <a:r>
              <a:rPr lang="en-US" dirty="0"/>
              <a:t>y = "</a:t>
            </a:r>
            <a:r>
              <a:rPr lang="fa-IR" dirty="0"/>
              <a:t>دما (درجه سانتیگراد)",       </a:t>
            </a:r>
            <a:r>
              <a:rPr lang="en-US" dirty="0"/>
              <a:t>color = "</a:t>
            </a:r>
            <a:r>
              <a:rPr lang="fa-IR" dirty="0"/>
              <a:t>متغیر دما") +  </a:t>
            </a:r>
            <a:r>
              <a:rPr lang="en-US" dirty="0" err="1"/>
              <a:t>theme_minimal</a:t>
            </a:r>
            <a:r>
              <a:rPr lang="en-US" dirty="0"/>
              <a:t>()</a:t>
            </a:r>
          </a:p>
        </p:txBody>
      </p:sp>
    </p:spTree>
    <p:extLst>
      <p:ext uri="{BB962C8B-B14F-4D97-AF65-F5344CB8AC3E}">
        <p14:creationId xmlns:p14="http://schemas.microsoft.com/office/powerpoint/2010/main" val="413565381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2100</TotalTime>
  <Words>854</Words>
  <Application>Microsoft Office PowerPoint</Application>
  <PresentationFormat>Widescreen</PresentationFormat>
  <Paragraphs>46</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Corbel</vt:lpstr>
      <vt:lpstr>Parallax</vt:lpstr>
      <vt:lpstr>Weather analysis in Australia</vt:lpstr>
      <vt:lpstr>List</vt:lpstr>
      <vt:lpstr>Introducing quality of weather and climate datasets</vt:lpstr>
      <vt:lpstr>How can we enter to climate datasets for analysisin R:</vt:lpstr>
      <vt:lpstr>Now, we want to see which places had rain the most?</vt:lpstr>
      <vt:lpstr>We now want to analysis with bar charts. To see which swimming places had more mean of rain.</vt:lpstr>
      <vt:lpstr>Now we want to see if increasing rain increasing enterococci bacteria?</vt:lpstr>
      <vt:lpstr>Look at charts. One reason that in last slide why the conclusion from charts and test is different is because of outliers.  Base of following chart, outliers are more when amount of rain is lower. So that in real and without outliers the result is as same as test. The more rain is the more bacteria will be.</vt:lpstr>
      <vt:lpstr> Max and min of temperature for some regions.</vt:lpstr>
      <vt:lpstr>2 places have rain amount of 10.2 and we want to assess their temperature. (and see if there is relationships between temperature and rain).</vt:lpstr>
      <vt:lpstr>According to chart, the more temperature we have the less rain we have!</vt:lpstr>
      <vt:lpstr>The places based of latitude and amount of rain </vt:lpstr>
      <vt:lpstr>The places based of latitude and temperature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تحلیل و بررسی اتفاقات جوی در استرالیا</dc:title>
  <dc:creator>kiyana mirbaghestan</dc:creator>
  <cp:lastModifiedBy>kiyana mirbaghestan</cp:lastModifiedBy>
  <cp:revision>24</cp:revision>
  <dcterms:created xsi:type="dcterms:W3CDTF">2025-06-16T21:57:45Z</dcterms:created>
  <dcterms:modified xsi:type="dcterms:W3CDTF">2025-07-11T15:40:39Z</dcterms:modified>
</cp:coreProperties>
</file>